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6" r:id="rId5"/>
    <p:sldId id="256" r:id="rId6"/>
    <p:sldId id="257" r:id="rId7"/>
    <p:sldId id="258" r:id="rId8"/>
    <p:sldId id="259" r:id="rId9"/>
    <p:sldId id="260" r:id="rId10"/>
    <p:sldId id="26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74" autoAdjust="0"/>
  </p:normalViewPr>
  <p:slideViewPr>
    <p:cSldViewPr snapToGrid="0" showGuides="1">
      <p:cViewPr varScale="1">
        <p:scale>
          <a:sx n="85" d="100"/>
          <a:sy n="85" d="100"/>
        </p:scale>
        <p:origin x="176" y="48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16.04.2019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jpg>
</file>

<file path=ppt/media/image2.svg>
</file>

<file path=ppt/media/image3.tiff>
</file>

<file path=ppt/media/image4.jpg>
</file>

<file path=ppt/media/image5.tmp>
</file>

<file path=ppt/media/image6.png>
</file>

<file path=ppt/media/image7.tmp>
</file>

<file path=ppt/media/image8.tmp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16.04.2019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tmp"/><Relationship Id="rId4" Type="http://schemas.openxmlformats.org/officeDocument/2006/relationships/image" Target="../media/image7.tm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88" y="891153"/>
            <a:ext cx="5690680" cy="2063124"/>
          </a:xfrm>
        </p:spPr>
        <p:txBody>
          <a:bodyPr/>
          <a:lstStyle/>
          <a:p>
            <a:r>
              <a:rPr lang="en-US" dirty="0"/>
              <a:t>Extract </a:t>
            </a:r>
            <a:br>
              <a:rPr lang="en-US" dirty="0"/>
            </a:br>
            <a:r>
              <a:rPr lang="en-US" dirty="0"/>
              <a:t>Transform</a:t>
            </a:r>
            <a:br>
              <a:rPr lang="en-US" dirty="0"/>
            </a:br>
            <a:r>
              <a:rPr lang="en-US" dirty="0"/>
              <a:t>Load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9" y="3425363"/>
            <a:ext cx="3629300" cy="949829"/>
          </a:xfrm>
        </p:spPr>
        <p:txBody>
          <a:bodyPr/>
          <a:lstStyle/>
          <a:p>
            <a:r>
              <a:rPr lang="en-US" dirty="0"/>
              <a:t>ETL World Travel Data</a:t>
            </a:r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95F72B-EC2F-254F-AE29-FE707ADC3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1047" y="2493609"/>
            <a:ext cx="7034155" cy="229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Global Economic Impact of $7.6 trillion</a:t>
            </a:r>
            <a:endParaRPr lang="ru-RU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23" y="1889098"/>
            <a:ext cx="7561248" cy="429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Extraction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31161" y="2120445"/>
            <a:ext cx="4548187" cy="2916952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Narrow query field to very specific factors. </a:t>
            </a:r>
          </a:p>
          <a:p>
            <a:r>
              <a:rPr lang="en-US" b="1" dirty="0">
                <a:solidFill>
                  <a:srgbClr val="FFFF00"/>
                </a:solidFill>
              </a:rPr>
              <a:t>Focused on top rated destinations from      popular travel sites.</a:t>
            </a:r>
          </a:p>
          <a:p>
            <a:pPr lvl="1"/>
            <a:r>
              <a:rPr lang="en-US" b="1" dirty="0" err="1">
                <a:solidFill>
                  <a:schemeClr val="tx1"/>
                </a:solidFill>
              </a:rPr>
              <a:t>Lonelyplanet.com</a:t>
            </a:r>
            <a:endParaRPr lang="en-US" b="1" dirty="0">
              <a:solidFill>
                <a:schemeClr val="tx1"/>
              </a:solidFill>
            </a:endParaRPr>
          </a:p>
          <a:p>
            <a:pPr lvl="1"/>
            <a:r>
              <a:rPr lang="en-US" b="1" dirty="0" err="1">
                <a:solidFill>
                  <a:schemeClr val="tx1"/>
                </a:solidFill>
              </a:rPr>
              <a:t>Thisisinsider.com</a:t>
            </a:r>
            <a:endParaRPr lang="en-US" b="1" dirty="0">
              <a:solidFill>
                <a:schemeClr val="tx1"/>
              </a:solidFill>
            </a:endParaRPr>
          </a:p>
          <a:p>
            <a:pPr lvl="1"/>
            <a:r>
              <a:rPr lang="en-US" b="1" dirty="0" err="1">
                <a:solidFill>
                  <a:schemeClr val="tx1"/>
                </a:solidFill>
              </a:rPr>
              <a:t>Tripadvisor.com</a:t>
            </a:r>
            <a:endParaRPr lang="en-US" b="1" dirty="0">
              <a:solidFill>
                <a:schemeClr val="tx1"/>
              </a:solidFill>
            </a:endParaRPr>
          </a:p>
          <a:p>
            <a:pPr lvl="1"/>
            <a:r>
              <a:rPr lang="en-US" b="1" dirty="0" err="1">
                <a:solidFill>
                  <a:schemeClr val="tx1"/>
                </a:solidFill>
              </a:rPr>
              <a:t>Travelandleisure.com</a:t>
            </a:r>
            <a:endParaRPr lang="en-US" b="1" dirty="0">
              <a:solidFill>
                <a:schemeClr val="tx1"/>
              </a:solidFill>
            </a:endParaRPr>
          </a:p>
          <a:p>
            <a:pPr lvl="1"/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en-US" b="1" dirty="0">
              <a:solidFill>
                <a:srgbClr val="FFFF00"/>
              </a:solidFill>
            </a:endParaRPr>
          </a:p>
          <a:p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007" y="1974875"/>
            <a:ext cx="5689326" cy="1114333"/>
          </a:xfrm>
          <a:prstGeom prst="rect">
            <a:avLst/>
          </a:prstGeom>
        </p:spPr>
      </p:pic>
      <p:pic>
        <p:nvPicPr>
          <p:cNvPr id="9" name="Picture 8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280" y="3373395"/>
            <a:ext cx="5726980" cy="107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Extraction Challenges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Not all site are equal!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We utilized different methods to scrape data from websites.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from splinter import Browser</a:t>
            </a:r>
          </a:p>
          <a:p>
            <a:r>
              <a:rPr lang="en-US" sz="2000" dirty="0"/>
              <a:t>from selenium import </a:t>
            </a:r>
            <a:r>
              <a:rPr lang="en-US" sz="2000" dirty="0" err="1"/>
              <a:t>webdriver</a:t>
            </a:r>
            <a:endParaRPr lang="en-US" sz="2000" dirty="0"/>
          </a:p>
          <a:p>
            <a:r>
              <a:rPr lang="en-US" sz="2000" dirty="0"/>
              <a:t>from bs4 import </a:t>
            </a:r>
            <a:r>
              <a:rPr lang="en-US" sz="2000" dirty="0" err="1"/>
              <a:t>BeautifulSoup</a:t>
            </a:r>
            <a:r>
              <a:rPr lang="en-US" sz="2000" dirty="0"/>
              <a:t> as </a:t>
            </a:r>
            <a:r>
              <a:rPr lang="en-US" sz="2000" dirty="0" err="1"/>
              <a:t>bs</a:t>
            </a:r>
            <a:endParaRPr lang="en-US" sz="2000" dirty="0"/>
          </a:p>
          <a:p>
            <a:r>
              <a:rPr lang="en-US" sz="2000" dirty="0"/>
              <a:t>import requests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069DAA-B86C-1E48-A0D1-716184384F8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75569" y="0"/>
            <a:ext cx="6752919" cy="1909446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3F41A7-9AF8-AE43-9ED2-0DBD6BA650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9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00188" y="1909446"/>
            <a:ext cx="3503680" cy="3503680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was utilized as our ”staging server”. 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Transformation Tasks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Selection</a:t>
            </a:r>
          </a:p>
          <a:p>
            <a:r>
              <a:rPr lang="en-US" sz="2000" dirty="0"/>
              <a:t>Matching </a:t>
            </a:r>
          </a:p>
          <a:p>
            <a:r>
              <a:rPr lang="en-US" sz="2000" dirty="0"/>
              <a:t>Data Cleaning</a:t>
            </a:r>
          </a:p>
          <a:p>
            <a:r>
              <a:rPr lang="en-US" sz="2000" dirty="0"/>
              <a:t>Consolidation</a:t>
            </a:r>
          </a:p>
          <a:p>
            <a:r>
              <a:rPr lang="en-US" sz="2000" dirty="0"/>
              <a:t>Key restructuring</a:t>
            </a:r>
            <a:endParaRPr lang="ru-RU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486F52-8EB6-CB45-9B7C-6F6606256B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09" t="40000" r="33781" b="43170"/>
          <a:stretch/>
        </p:blipFill>
        <p:spPr>
          <a:xfrm>
            <a:off x="5469521" y="2274757"/>
            <a:ext cx="5876144" cy="1154243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8AA2721-104D-6840-B6C6-E463FF4118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62" t="31476" r="28471" b="8197"/>
          <a:stretch/>
        </p:blipFill>
        <p:spPr>
          <a:xfrm>
            <a:off x="5477656" y="3541428"/>
            <a:ext cx="5876144" cy="3130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MongoDB was utilized to store our data through </a:t>
            </a:r>
            <a:r>
              <a:rPr lang="en-US" dirty="0" err="1"/>
              <a:t>pymongo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3C852B4-9F25-1846-8CD2-B52E38E37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53" y="1326503"/>
            <a:ext cx="4853068" cy="258966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540077F-E3C8-2647-ADEA-6E09AFFF4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1" y="10175"/>
            <a:ext cx="5502774" cy="1494774"/>
          </a:xfrm>
          <a:prstGeom prst="rect">
            <a:avLst/>
          </a:prstGeom>
        </p:spPr>
      </p:pic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F68BA6C1-76D8-5C4B-994A-3FED2C722A0A}"/>
              </a:ext>
            </a:extLst>
          </p:cNvPr>
          <p:cNvSpPr txBox="1">
            <a:spLocks/>
          </p:cNvSpPr>
          <p:nvPr/>
        </p:nvSpPr>
        <p:spPr>
          <a:xfrm>
            <a:off x="5703240" y="3368263"/>
            <a:ext cx="5630885" cy="2589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MongoDB allows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 load: uploading everything for the first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Full Refresh: completely erasing the contents and reloading fresh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Incremental Load: applying ongoing changes as necessary in a periodic manner </a:t>
            </a:r>
            <a:endParaRPr lang="ru-RU" dirty="0"/>
          </a:p>
        </p:txBody>
      </p:sp>
      <p:pic>
        <p:nvPicPr>
          <p:cNvPr id="55" name="Picture 5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10A1E5-531C-8A43-9CC8-97E7D0B72B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10" t="49116" r="54743" b="19342"/>
          <a:stretch/>
        </p:blipFill>
        <p:spPr>
          <a:xfrm>
            <a:off x="1103017" y="4018709"/>
            <a:ext cx="3331681" cy="216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>
          <a:xfrm>
            <a:off x="0" y="1"/>
            <a:ext cx="12190660" cy="55694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Questions?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03864F3-F97E-3641-A258-96074B744C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54767" y="5910075"/>
            <a:ext cx="9353862" cy="564900"/>
          </a:xfrm>
        </p:spPr>
        <p:txBody>
          <a:bodyPr/>
          <a:lstStyle/>
          <a:p>
            <a:r>
              <a:rPr lang="en-US" sz="2800" dirty="0"/>
              <a:t>TEAM 2: </a:t>
            </a:r>
            <a:r>
              <a:rPr lang="en-US" sz="2400" dirty="0"/>
              <a:t>Karuna Raina, Sai </a:t>
            </a:r>
            <a:r>
              <a:rPr lang="en-US" sz="2400" dirty="0" err="1"/>
              <a:t>Kondrakunta</a:t>
            </a:r>
            <a:r>
              <a:rPr lang="en-US" sz="2400" dirty="0"/>
              <a:t>, Tomas Resendiz</a:t>
            </a:r>
          </a:p>
          <a:p>
            <a:endParaRPr lang="ru-RU" sz="24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F39F732-C1F0-814C-B94A-1A9CD60BB083}"/>
              </a:ext>
            </a:extLst>
          </p:cNvPr>
          <p:cNvSpPr txBox="1">
            <a:spLocks/>
          </p:cNvSpPr>
          <p:nvPr/>
        </p:nvSpPr>
        <p:spPr>
          <a:xfrm>
            <a:off x="837530" y="-73762"/>
            <a:ext cx="10515600" cy="1078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THANK 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TF55923798</Template>
  <TotalTime>0</TotalTime>
  <Words>168</Words>
  <Application>Microsoft Macintosh PowerPoint</Application>
  <PresentationFormat>Widescreen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 Gothic</vt:lpstr>
      <vt:lpstr>Office Theme</vt:lpstr>
      <vt:lpstr>Extract  Transform Load</vt:lpstr>
      <vt:lpstr>Global Economic Impact of $7.6 trillion</vt:lpstr>
      <vt:lpstr>Extraction</vt:lpstr>
      <vt:lpstr>Extraction Challenges</vt:lpstr>
      <vt:lpstr>Transformation</vt:lpstr>
      <vt:lpstr>Load</vt:lpstr>
      <vt:lpstr>Questions?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2019-04-16T19:21:23Z</dcterms:created>
  <dcterms:modified xsi:type="dcterms:W3CDTF">2019-04-17T04:16:42Z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